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124744"/>
            <a:ext cx="5723468" cy="24982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Окружной </a:t>
            </a:r>
            <a:r>
              <a:rPr lang="ru-RU" sz="3600" dirty="0"/>
              <a:t>семинар в </a:t>
            </a:r>
            <a:r>
              <a:rPr lang="ru-RU" sz="3600" dirty="0" smtClean="0"/>
              <a:t>рамках методического </a:t>
            </a:r>
            <a:r>
              <a:rPr lang="ru-RU" sz="3600" dirty="0"/>
              <a:t>объединения учителей истории и обществознания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Обмен опытом по подготовке </a:t>
            </a:r>
            <a:r>
              <a:rPr lang="ru-RU" dirty="0" smtClean="0"/>
              <a:t>к ЕГЭ и  ГИА по истории и обществознанию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3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u="sng" dirty="0"/>
              <a:t>Обзор наиболее эффективных методов работы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u="sng" dirty="0"/>
              <a:t>при подготовке учащихся к сдаче ЕГЭ и ГИА по истории и обществознанию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Концепция модернизации образования ставит перед образованием цель «стать важнейшим фактором </a:t>
            </a:r>
            <a:r>
              <a:rPr lang="ru-RU" dirty="0" err="1"/>
              <a:t>гуманизации</a:t>
            </a:r>
            <a:r>
              <a:rPr lang="ru-RU" dirty="0"/>
              <a:t> общественно-экономических отношений, формирования новых жизненных установок личности». Развивающемуся обществу нужны современно образованные, нравственные, предприимчивые люди, которые могут самостоятельно принимать ответственные решения в ситуации выбора. Новый образовательный стандарт ориентирует учителя на достижение этой цели, определяет задачи, которые призваны решать школьные предметы – история и обществознание. Учителю, с одной стороны, необходимо сохранить фундаментальность исторического образования, с другой – внедрять </a:t>
            </a:r>
            <a:r>
              <a:rPr lang="ru-RU" dirty="0" err="1"/>
              <a:t>компетентностный</a:t>
            </a:r>
            <a:r>
              <a:rPr lang="ru-RU" dirty="0"/>
              <a:t> подход в преподавании истории и обществознания.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61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</a:t>
            </a:r>
            <a:r>
              <a:rPr lang="ru-RU" dirty="0" smtClean="0"/>
              <a:t>сключительно </a:t>
            </a:r>
            <a:r>
              <a:rPr lang="ru-RU" dirty="0"/>
              <a:t>важным становится планомерная целенаправленная работа по подготовке к итоговой аттестации. Основная подготовка  учеников к ГИА и  ЕГЭ идет не только в 9-х, 10-11 классах, типовые задачи следует начинать решать уже с 6-го класса. Очень важным  этапом  такой подготовки работу по подбору заданий к уроку, чтобы наиболее полно  учесть особенности  мотивации и психолого-возрастные особенности учащихся. Правильный подбор упражнений для занятий позволяет детям активно участвовать во всем, что происходит на занятии; не узнавать о чужих открытиях, а открывать новое самим (занимать активную исследовательскую позицию); осознавать результаты занятий для группы и для самого себя. Важное условие эффективности образовательного процесса – включенность всех сфер личности ребенка и поддержание интереса и активности в течение всего занятия.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00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подготовке к ГИА, ЕГЭ по истории и обществознанию,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необходимо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системно-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и поэтапную подготовку учащихся к ЕГЭ, ГИА. Такая поэтапная подготовка позволяет учителю организовать учебный процесс как самостоятельный, творческий поиск самого ученика в партнёрском взаимодействии с учителем. Основная подготовка выпускников к ЕГЭ и ГИА по истории и обществознанию, должна осуществляться не только в течение всего учебного года в старшей школе, но и начиная с 6класса.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– работа с понятиями на уроках;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– работа с текстами :развитие навыков внимательного прочтения текста; составление плана простого и сложного;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работа с рабочими тетрадями, закрепление и самопроверка своих знаний.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 – работа с тренажёрами, выполнение тестовых заданий, сформированных в соответствии с кодификатором ЕГЭ, работа по формированию умений выполнения эссе.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 – внеклассная работа по предмету в целях дальнейшего углубления, систематизации и классификации знаний (работа с интерактивными презентациями, проектная деятельность, применение игровых и развивающих критическое мышление технологий).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03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Серьезной ошибкой педагогов, работающих над формированием умений учащихся, является использование ими на уроках исключительно заданий, составленных на основе КИМ</a:t>
            </a:r>
            <a:r>
              <a:rPr lang="ru-RU" b="1" dirty="0"/>
              <a:t> </a:t>
            </a:r>
            <a:r>
              <a:rPr lang="ru-RU" dirty="0"/>
              <a:t>по истории и обществознанию. Дело в том, что задания КИМ созданы именно для измерения знаний и умений выпускников, но они не являются обучающими.</a:t>
            </a:r>
          </a:p>
          <a:p>
            <a:r>
              <a:rPr lang="ru-RU" dirty="0"/>
              <a:t>В заключение хотелось бы отметить, что существует много различных методик по подготовке к ГИА и ЕГЭ помогающих педагогу в работе. Но очень важны не просто теоретические основы, а опыт самих учителей, накопленный на практике!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60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Итоги </a:t>
            </a:r>
            <a:r>
              <a:rPr lang="ru-RU" sz="3100" dirty="0"/>
              <a:t>проведения и результаты  ЕГЭ-11 класс  2017 года </a:t>
            </a:r>
            <a:r>
              <a:rPr lang="ru-RU" sz="3100" dirty="0" smtClean="0"/>
              <a:t>по </a:t>
            </a:r>
            <a:r>
              <a:rPr lang="ru-RU" sz="3100" dirty="0"/>
              <a:t>истории и обществознанию.</a:t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819" y="2471975"/>
            <a:ext cx="6091724" cy="289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86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Получены следующие результаты ЕГЭ: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516932"/>
              </p:ext>
            </p:extLst>
          </p:nvPr>
        </p:nvGraphicFramePr>
        <p:xfrm>
          <a:off x="1475656" y="2348880"/>
          <a:ext cx="625604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021"/>
                <a:gridCol w="3128021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Средний балл</a:t>
                      </a:r>
                      <a:endParaRPr lang="ru-RU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56,4</a:t>
                      </a:r>
                      <a:endParaRPr lang="ru-RU" dirty="0"/>
                    </a:p>
                  </a:txBody>
                  <a:tcPr/>
                </a:tc>
              </a:tr>
              <a:tr h="636632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51184"/>
              </p:ext>
            </p:extLst>
          </p:nvPr>
        </p:nvGraphicFramePr>
        <p:xfrm>
          <a:off x="2051720" y="3861048"/>
          <a:ext cx="5413305" cy="936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038"/>
                <a:gridCol w="244826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Обществознание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больше 80 балла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&lt;</a:t>
                      </a:r>
                      <a:r>
                        <a:rPr lang="en-US" sz="1200">
                          <a:effectLst/>
                        </a:rPr>
                        <a:t>min</a:t>
                      </a:r>
                      <a:r>
                        <a:rPr lang="ru-RU" sz="1200">
                          <a:effectLst/>
                        </a:rPr>
                        <a:t> (42 баллов)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35055"/>
              </p:ext>
            </p:extLst>
          </p:nvPr>
        </p:nvGraphicFramePr>
        <p:xfrm>
          <a:off x="2051720" y="5085184"/>
          <a:ext cx="5374640" cy="100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3860"/>
                <a:gridCol w="2430780"/>
              </a:tblGrid>
              <a:tr h="467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больше 80 балла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&lt;min</a:t>
                      </a:r>
                      <a:r>
                        <a:rPr lang="ru-RU" sz="1200">
                          <a:effectLst/>
                        </a:rPr>
                        <a:t> (32 баллов)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4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965245" cy="1202485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Итоги </a:t>
            </a:r>
            <a:r>
              <a:rPr lang="ru-RU" sz="2000" dirty="0"/>
              <a:t>проведения и результаты ГИА-9 в 2017 </a:t>
            </a:r>
            <a:r>
              <a:rPr lang="ru-RU" sz="2000" dirty="0" smtClean="0"/>
              <a:t>году по истории и обществознанию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366265"/>
              </p:ext>
            </p:extLst>
          </p:nvPr>
        </p:nvGraphicFramePr>
        <p:xfrm>
          <a:off x="1744729" y="2119313"/>
          <a:ext cx="6355663" cy="3603625"/>
        </p:xfrm>
        <a:graphic>
          <a:graphicData uri="http://schemas.openxmlformats.org/drawingml/2006/table">
            <a:tbl>
              <a:tblPr firstRow="1" firstCol="1" bandRow="1"/>
              <a:tblGrid>
                <a:gridCol w="378999"/>
                <a:gridCol w="2736304"/>
                <a:gridCol w="723922"/>
                <a:gridCol w="1199274"/>
                <a:gridCol w="1317164"/>
              </a:tblGrid>
              <a:tr h="100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г.о. Кинель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м.р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. </a:t>
                      </a: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Кинельский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округ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Общее количество обучающихся 9 классов на конец учебного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511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246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75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Количество обучающихся, допущенных к государственной итоговой аттестации от общего количества обучающихся, без учета обучающихся специальных (коррекционных) образовательных учреждений 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VIII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 вида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509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242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751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Количество обучающихся, получивших аттестаты об основном общем образовании, от количества обучающихся, допущенных к государственной итоговой аттестации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504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241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745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83" marR="65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84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Получены </a:t>
            </a:r>
            <a:r>
              <a:rPr lang="ru-RU" sz="3200" dirty="0"/>
              <a:t>следующие результаты OГЭ:</a:t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000" dirty="0" smtClean="0"/>
              <a:t>средняя оценка (по 5-ти балльной шкале)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316401"/>
              </p:ext>
            </p:extLst>
          </p:nvPr>
        </p:nvGraphicFramePr>
        <p:xfrm>
          <a:off x="1475656" y="3284984"/>
          <a:ext cx="61960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2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Результаты государственной (итоговой) аттестации по обществознанию на территории </a:t>
            </a:r>
            <a:r>
              <a:rPr lang="ru-RU" sz="2000" dirty="0" err="1"/>
              <a:t>Кинельского</a:t>
            </a:r>
            <a:r>
              <a:rPr lang="ru-RU" sz="2000" dirty="0"/>
              <a:t> управления в 2017 </a:t>
            </a:r>
            <a:r>
              <a:rPr lang="ru-RU" sz="2000" dirty="0" smtClean="0"/>
              <a:t>году ОО </a:t>
            </a:r>
            <a:r>
              <a:rPr lang="ru-RU" sz="2000" dirty="0" err="1" smtClean="0"/>
              <a:t>г.о</a:t>
            </a:r>
            <a:r>
              <a:rPr lang="ru-RU" sz="2000" dirty="0" smtClean="0"/>
              <a:t>. </a:t>
            </a:r>
            <a:r>
              <a:rPr lang="ru-RU" sz="2000" dirty="0" err="1" smtClean="0"/>
              <a:t>Кинель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13" y="2204865"/>
            <a:ext cx="725818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21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399379"/>
          </a:xfrm>
        </p:spPr>
        <p:txBody>
          <a:bodyPr>
            <a:noAutofit/>
          </a:bodyPr>
          <a:lstStyle/>
          <a:p>
            <a:r>
              <a:rPr lang="ru-RU" sz="1800" dirty="0"/>
              <a:t>Результаты государственной (итоговой) аттестации по обществознанию на территории </a:t>
            </a:r>
            <a:r>
              <a:rPr lang="ru-RU" sz="1800" dirty="0" err="1"/>
              <a:t>Кинельского</a:t>
            </a:r>
            <a:r>
              <a:rPr lang="ru-RU" sz="1800" dirty="0"/>
              <a:t> управления в 2017 году ОО </a:t>
            </a:r>
            <a:r>
              <a:rPr lang="ru-RU" sz="1800" dirty="0" err="1" smtClean="0"/>
              <a:t>м.р</a:t>
            </a:r>
            <a:r>
              <a:rPr lang="ru-RU" sz="1800" dirty="0" smtClean="0"/>
              <a:t>. </a:t>
            </a:r>
            <a:r>
              <a:rPr lang="ru-RU" sz="1800" dirty="0" err="1" smtClean="0"/>
              <a:t>Кинельский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916832"/>
            <a:ext cx="6196405" cy="36038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73318"/>
              </p:ext>
            </p:extLst>
          </p:nvPr>
        </p:nvGraphicFramePr>
        <p:xfrm>
          <a:off x="1463675" y="2060857"/>
          <a:ext cx="6196012" cy="4032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756"/>
                <a:gridCol w="1184732"/>
                <a:gridCol w="606956"/>
                <a:gridCol w="287915"/>
                <a:gridCol w="396856"/>
                <a:gridCol w="396856"/>
                <a:gridCol w="396856"/>
                <a:gridCol w="396856"/>
                <a:gridCol w="396856"/>
                <a:gridCol w="396856"/>
                <a:gridCol w="396856"/>
                <a:gridCol w="708116"/>
                <a:gridCol w="443545"/>
              </a:tblGrid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309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Алакаевская</a:t>
                      </a:r>
                      <a:r>
                        <a:rPr lang="ru-RU" sz="700" u="none" strike="noStrike" dirty="0">
                          <a:effectLst/>
                        </a:rPr>
                        <a:t>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28,7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Бобровская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26,8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Богдановская</a:t>
                      </a:r>
                      <a:r>
                        <a:rPr lang="ru-RU" sz="700" u="none" strike="noStrike" dirty="0">
                          <a:effectLst/>
                        </a:rPr>
                        <a:t>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71,43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28,57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30,7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32119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703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Большемалышевская</a:t>
                      </a:r>
                      <a:r>
                        <a:rPr lang="ru-RU" sz="700" u="none" strike="noStrike" dirty="0">
                          <a:effectLst/>
                        </a:rPr>
                        <a:t> ООШ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Бузаевская</a:t>
                      </a:r>
                      <a:r>
                        <a:rPr lang="ru-RU" sz="700" u="none" strike="noStrike" dirty="0">
                          <a:effectLst/>
                        </a:rPr>
                        <a:t>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16,67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29,0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Георгиевская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5,56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27,78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16,67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26,6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Домашкинская</a:t>
                      </a:r>
                      <a:r>
                        <a:rPr lang="ru-RU" sz="700" u="none" strike="noStrike" dirty="0">
                          <a:effectLst/>
                        </a:rPr>
                        <a:t>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25,00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15,00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29,4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Кинельская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27,27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54,55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18,18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28,6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Комсомольская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15,00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35,00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30,8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Красносамарская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42,86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57,14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26,7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М-малышевская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22,22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66,67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11,11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27,5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Новосарбайская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32,4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Октябрьская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66,67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25,0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700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Парфеновская ООШ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28,3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701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Покровская ООШ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22,8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Сколковская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66,67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32,7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Сырейская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44,44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33,33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22,22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26,9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7964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317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Чубовская СОШ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7,69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61,54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30,77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32,0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18819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702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Угорье ООШ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27,0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  <a:tr h="4690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ИТОГО по району: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154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0,65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24,03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52,60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22,73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3,9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28,4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8" marR="5838" marT="583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69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Результаты государственной (итоговой) аттестации по истории на территории </a:t>
            </a:r>
            <a:r>
              <a:rPr lang="ru-RU" sz="2000" dirty="0" err="1"/>
              <a:t>Кинельского</a:t>
            </a:r>
            <a:r>
              <a:rPr lang="ru-RU" sz="2000" dirty="0"/>
              <a:t> управления в 2017 </a:t>
            </a:r>
            <a:r>
              <a:rPr lang="ru-RU" sz="2000" dirty="0" smtClean="0"/>
              <a:t>году в ОО </a:t>
            </a:r>
            <a:r>
              <a:rPr lang="ru-RU" sz="2000" dirty="0" err="1" smtClean="0"/>
              <a:t>г.о</a:t>
            </a:r>
            <a:r>
              <a:rPr lang="ru-RU" sz="2000" dirty="0" smtClean="0"/>
              <a:t>. </a:t>
            </a:r>
            <a:r>
              <a:rPr lang="ru-RU" sz="2000" dirty="0" err="1" smtClean="0"/>
              <a:t>Кинель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12105"/>
              </p:ext>
            </p:extLst>
          </p:nvPr>
        </p:nvGraphicFramePr>
        <p:xfrm>
          <a:off x="1331639" y="2060850"/>
          <a:ext cx="6328052" cy="4007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5"/>
                <a:gridCol w="1154322"/>
                <a:gridCol w="538682"/>
                <a:gridCol w="402533"/>
                <a:gridCol w="402533"/>
                <a:gridCol w="402533"/>
                <a:gridCol w="402533"/>
                <a:gridCol w="402533"/>
                <a:gridCol w="402533"/>
                <a:gridCol w="402533"/>
                <a:gridCol w="402533"/>
                <a:gridCol w="718244"/>
                <a:gridCol w="465675"/>
              </a:tblGrid>
              <a:tr h="504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код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количество участников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"2"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"3"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"4"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"5"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средняя оценка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средний балл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ctr"/>
                </a:tc>
              </a:tr>
              <a:tr h="3697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3283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868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66,67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321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804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75,00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26,0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389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739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3853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СОШ №10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57,14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28,57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114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СОШ №11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#####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Интернат №9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#####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3346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ИТОГО по городу: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64,33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64,29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4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Результаты государственной (итоговой) аттестации по истории на территории </a:t>
            </a:r>
            <a:r>
              <a:rPr lang="ru-RU" sz="2400" dirty="0" err="1"/>
              <a:t>Кинельского</a:t>
            </a:r>
            <a:r>
              <a:rPr lang="ru-RU" sz="2400" dirty="0"/>
              <a:t> управления в 2017 году в ОО </a:t>
            </a:r>
            <a:r>
              <a:rPr lang="ru-RU" sz="2400" dirty="0" err="1" smtClean="0"/>
              <a:t>м.р</a:t>
            </a:r>
            <a:r>
              <a:rPr lang="ru-RU" sz="2400" dirty="0" smtClean="0"/>
              <a:t>. </a:t>
            </a:r>
            <a:r>
              <a:rPr lang="ru-RU" sz="2400" dirty="0" err="1" smtClean="0"/>
              <a:t>Кинельский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63673" y="2159967"/>
          <a:ext cx="6196017" cy="4064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48"/>
                <a:gridCol w="1130237"/>
                <a:gridCol w="527443"/>
                <a:gridCol w="394134"/>
                <a:gridCol w="394134"/>
                <a:gridCol w="394134"/>
                <a:gridCol w="394134"/>
                <a:gridCol w="394134"/>
                <a:gridCol w="394134"/>
                <a:gridCol w="394134"/>
                <a:gridCol w="394134"/>
                <a:gridCol w="703258"/>
                <a:gridCol w="455959"/>
              </a:tblGrid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Алакаевская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Бобровская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Богдановская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657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703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Большемалышевская ООШ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Бузаевская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Георгиевская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Домашкинская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66,67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32,0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Кинельская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19,0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Комсомольская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657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Красносамарская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М-малышевская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34,0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Новосарбайская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Октябрьская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700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Парфеновская ООШ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701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Покровская ООШ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Сколковская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Сырейская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450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317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 Чубовская СОШ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27,0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15083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702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Угорье ООШ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  <a:tr h="220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ИТОГО по району: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61,11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62,50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33,33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2" marR="5802" marT="58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189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131</TotalTime>
  <Words>1194</Words>
  <Application>Microsoft Office PowerPoint</Application>
  <PresentationFormat>Экран (4:3)</PresentationFormat>
  <Paragraphs>736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Кнопка</vt:lpstr>
      <vt:lpstr>       Окружной семинар в рамках методического объединения учителей истории и обществознания  </vt:lpstr>
      <vt:lpstr>   Итоги проведения и результаты  ЕГЭ-11 класс  2017 года по истории и обществознанию.  </vt:lpstr>
      <vt:lpstr>Получены следующие результаты ЕГЭ:</vt:lpstr>
      <vt:lpstr> Итоги проведения и результаты ГИА-9 в 2017 году по истории и обществознанию </vt:lpstr>
      <vt:lpstr>  Получены следующие результаты OГЭ:   средняя оценка (по 5-ти балльной шкале)</vt:lpstr>
      <vt:lpstr>Результаты государственной (итоговой) аттестации по обществознанию на территории Кинельского управления в 2017 году ОО г.о. Кинель</vt:lpstr>
      <vt:lpstr>Результаты государственной (итоговой) аттестации по обществознанию на территории Кинельского управления в 2017 году ОО м.р. Кинельский</vt:lpstr>
      <vt:lpstr>Результаты государственной (итоговой) аттестации по истории на территории Кинельского управления в 2017 году в ОО г.о. Кинель</vt:lpstr>
      <vt:lpstr>Результаты государственной (итоговой) аттестации по истории на территории Кинельского управления в 2017 году в ОО м.р. Кинельский</vt:lpstr>
      <vt:lpstr>Обзор наиболее эффективных методов работы при подготовке учащихся к сдаче ЕГЭ и ГИА по истории и обществознанию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Окружной семинар в рамках методического объединения учителей истории и обществознания  </dc:title>
  <dc:creator>ВЕРОНИКА</dc:creator>
  <cp:lastModifiedBy>Настя</cp:lastModifiedBy>
  <cp:revision>13</cp:revision>
  <dcterms:created xsi:type="dcterms:W3CDTF">2018-04-25T07:34:41Z</dcterms:created>
  <dcterms:modified xsi:type="dcterms:W3CDTF">2018-04-26T12:01:38Z</dcterms:modified>
</cp:coreProperties>
</file>